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8" r:id="rId8"/>
    <p:sldId id="269" r:id="rId9"/>
    <p:sldId id="263" r:id="rId10"/>
    <p:sldId id="265" r:id="rId11"/>
    <p:sldId id="266" r:id="rId12"/>
    <p:sldId id="267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90" d="100"/>
          <a:sy n="90" d="100"/>
        </p:scale>
        <p:origin x="403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TF-IDF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noFill/>
            <a:ln w="9525" cap="flat" cmpd="sng" algn="ctr">
              <a:solidFill>
                <a:schemeClr val="accent2"/>
              </a:solidFill>
              <a:miter lim="800000"/>
            </a:ln>
            <a:effectLst>
              <a:glow rad="63500">
                <a:schemeClr val="accent2">
                  <a:satMod val="175000"/>
                  <a:alpha val="25000"/>
                </a:schemeClr>
              </a:glow>
            </a:effectLst>
          </c:spPr>
          <c:invertIfNegative val="0"/>
          <c:val>
            <c:numRef>
              <c:f>Sheet1!$B$2:$B$58</c:f>
              <c:numCache>
                <c:formatCode>General</c:formatCode>
                <c:ptCount val="57"/>
                <c:pt idx="0">
                  <c:v>1.9611643053232499</c:v>
                </c:pt>
                <c:pt idx="1">
                  <c:v>0.667818994230017</c:v>
                </c:pt>
                <c:pt idx="2">
                  <c:v>0.21180681132221499</c:v>
                </c:pt>
                <c:pt idx="3">
                  <c:v>2.42072179962797</c:v>
                </c:pt>
                <c:pt idx="4">
                  <c:v>4.9516822690592397</c:v>
                </c:pt>
                <c:pt idx="5">
                  <c:v>4.25655620233736</c:v>
                </c:pt>
                <c:pt idx="6">
                  <c:v>1.7249220714856801</c:v>
                </c:pt>
                <c:pt idx="7">
                  <c:v>1.6378512044373099</c:v>
                </c:pt>
                <c:pt idx="8">
                  <c:v>1.67489280062351</c:v>
                </c:pt>
                <c:pt idx="9">
                  <c:v>2.3118608844576101</c:v>
                </c:pt>
                <c:pt idx="10">
                  <c:v>1.83742812575777</c:v>
                </c:pt>
                <c:pt idx="11">
                  <c:v>0.91973587624931097</c:v>
                </c:pt>
                <c:pt idx="12">
                  <c:v>0.91943581961169796</c:v>
                </c:pt>
                <c:pt idx="13">
                  <c:v>2.2266601607501499</c:v>
                </c:pt>
                <c:pt idx="14">
                  <c:v>0</c:v>
                </c:pt>
                <c:pt idx="15">
                  <c:v>0.69053901932685302</c:v>
                </c:pt>
                <c:pt idx="16">
                  <c:v>1.2301875760479599</c:v>
                </c:pt>
                <c:pt idx="17">
                  <c:v>0.74221772871589997</c:v>
                </c:pt>
                <c:pt idx="18">
                  <c:v>1.6815328572517001</c:v>
                </c:pt>
                <c:pt idx="19">
                  <c:v>0.71041518964623995</c:v>
                </c:pt>
                <c:pt idx="20">
                  <c:v>1.5790394402739301</c:v>
                </c:pt>
                <c:pt idx="21">
                  <c:v>2.1097435230662298</c:v>
                </c:pt>
                <c:pt idx="22">
                  <c:v>2.9227715295257801</c:v>
                </c:pt>
                <c:pt idx="23">
                  <c:v>2.13080920793614</c:v>
                </c:pt>
                <c:pt idx="24">
                  <c:v>1.0951092040067001</c:v>
                </c:pt>
                <c:pt idx="25">
                  <c:v>1.96537203049298</c:v>
                </c:pt>
                <c:pt idx="26">
                  <c:v>0.81348069606887397</c:v>
                </c:pt>
                <c:pt idx="27">
                  <c:v>0.81348069606887397</c:v>
                </c:pt>
                <c:pt idx="28">
                  <c:v>0</c:v>
                </c:pt>
                <c:pt idx="29">
                  <c:v>1.6969782179542301</c:v>
                </c:pt>
                <c:pt idx="30">
                  <c:v>3.18484001381653</c:v>
                </c:pt>
                <c:pt idx="31">
                  <c:v>3.6141566073426099</c:v>
                </c:pt>
                <c:pt idx="32">
                  <c:v>2.2127294114556002</c:v>
                </c:pt>
                <c:pt idx="33">
                  <c:v>1.6688334601268799</c:v>
                </c:pt>
                <c:pt idx="34">
                  <c:v>0.99004918533040998</c:v>
                </c:pt>
                <c:pt idx="35">
                  <c:v>2.4589309609559402</c:v>
                </c:pt>
                <c:pt idx="36">
                  <c:v>2.4589309609559402</c:v>
                </c:pt>
                <c:pt idx="37">
                  <c:v>1.6760879621276501</c:v>
                </c:pt>
                <c:pt idx="38">
                  <c:v>3.0682198181215399</c:v>
                </c:pt>
                <c:pt idx="39">
                  <c:v>2.0986134183483598</c:v>
                </c:pt>
                <c:pt idx="40">
                  <c:v>2.34780572625901</c:v>
                </c:pt>
                <c:pt idx="41">
                  <c:v>2.34780572625901</c:v>
                </c:pt>
                <c:pt idx="42">
                  <c:v>2.54998280200053</c:v>
                </c:pt>
                <c:pt idx="43">
                  <c:v>2.7312393886390298</c:v>
                </c:pt>
                <c:pt idx="44">
                  <c:v>1.8449848884786499</c:v>
                </c:pt>
                <c:pt idx="45">
                  <c:v>0.30871682433027198</c:v>
                </c:pt>
                <c:pt idx="46">
                  <c:v>0.72631651774872696</c:v>
                </c:pt>
                <c:pt idx="47">
                  <c:v>1.29426576713107</c:v>
                </c:pt>
                <c:pt idx="48">
                  <c:v>0.52052363565248705</c:v>
                </c:pt>
                <c:pt idx="49">
                  <c:v>1.0584373169052099</c:v>
                </c:pt>
                <c:pt idx="50">
                  <c:v>0.21180681132221499</c:v>
                </c:pt>
                <c:pt idx="51">
                  <c:v>1.6351603968016699</c:v>
                </c:pt>
                <c:pt idx="52">
                  <c:v>0.88850042094708204</c:v>
                </c:pt>
                <c:pt idx="53">
                  <c:v>0.52052363565248705</c:v>
                </c:pt>
                <c:pt idx="54">
                  <c:v>0.71448217051426599</c:v>
                </c:pt>
                <c:pt idx="55">
                  <c:v>1.01564585695409</c:v>
                </c:pt>
                <c:pt idx="56">
                  <c:v>3.28704840954213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34-46A7-AD3C-74F19F3B81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521164880"/>
        <c:axId val="521166192"/>
      </c:barChart>
      <c:catAx>
        <c:axId val="52116488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166192"/>
        <c:crosses val="autoZero"/>
        <c:auto val="1"/>
        <c:lblAlgn val="ctr"/>
        <c:lblOffset val="100"/>
        <c:noMultiLvlLbl val="0"/>
      </c:catAx>
      <c:valAx>
        <c:axId val="52116619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16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10/16/2018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10/16/2018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9A827-BF39-40AB-BAD3-58401950D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684" y="673100"/>
            <a:ext cx="10570633" cy="3225800"/>
          </a:xfrm>
        </p:spPr>
        <p:txBody>
          <a:bodyPr/>
          <a:lstStyle/>
          <a:p>
            <a:r>
              <a:rPr lang="en-US" dirty="0"/>
              <a:t>Harry Potter</a:t>
            </a:r>
            <a:br>
              <a:rPr lang="en-US" dirty="0"/>
            </a:br>
            <a:r>
              <a:rPr lang="en-US" sz="3200" i="1" dirty="0"/>
              <a:t>Information Retrieval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6EF19-4289-4893-A354-A369ED6EF3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661578"/>
            <a:ext cx="6801612" cy="123989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Project 2</a:t>
            </a:r>
          </a:p>
          <a:p>
            <a:r>
              <a:rPr lang="en-US" dirty="0"/>
              <a:t>By</a:t>
            </a:r>
          </a:p>
          <a:p>
            <a:r>
              <a:rPr lang="en-US" dirty="0"/>
              <a:t>Patrice Fote and Lino Virgen</a:t>
            </a:r>
          </a:p>
        </p:txBody>
      </p:sp>
    </p:spTree>
    <p:extLst>
      <p:ext uri="{BB962C8B-B14F-4D97-AF65-F5344CB8AC3E}">
        <p14:creationId xmlns:p14="http://schemas.microsoft.com/office/powerpoint/2010/main" val="2067307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TF-IDF Visualization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DC58BB8-315C-4B36-82B0-559C33344C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2430306"/>
              </p:ext>
            </p:extLst>
          </p:nvPr>
        </p:nvGraphicFramePr>
        <p:xfrm>
          <a:off x="508000" y="2769340"/>
          <a:ext cx="11290300" cy="33478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32747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Vector Space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4D0FA8-5111-44A2-AE35-73648FE9A5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5" t="32593" r="56529" b="52160"/>
          <a:stretch/>
        </p:blipFill>
        <p:spPr>
          <a:xfrm>
            <a:off x="3467099" y="2569660"/>
            <a:ext cx="4707468" cy="10647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E1F8D9-9682-44FA-B633-6CA47F6D05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9" t="62036" r="34236" b="5432"/>
          <a:stretch/>
        </p:blipFill>
        <p:spPr>
          <a:xfrm>
            <a:off x="1426633" y="3944858"/>
            <a:ext cx="8940118" cy="261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866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Cosine Similarity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63DD2D-2A06-4FCB-A262-1698694F46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5" t="23333" r="63472" b="49445"/>
          <a:stretch/>
        </p:blipFill>
        <p:spPr>
          <a:xfrm>
            <a:off x="457200" y="3260512"/>
            <a:ext cx="4528036" cy="22436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0B7D14-0ED1-46F6-9E22-4F5F281CE2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6" t="62778" r="63507" b="5617"/>
          <a:stretch/>
        </p:blipFill>
        <p:spPr>
          <a:xfrm>
            <a:off x="5786966" y="3115733"/>
            <a:ext cx="5043585" cy="267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36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Similarity Visualization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21A1540-8C87-4D16-8A6C-BCA07D2D13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2865742"/>
              </p:ext>
            </p:extLst>
          </p:nvPr>
        </p:nvGraphicFramePr>
        <p:xfrm>
          <a:off x="1200148" y="2506135"/>
          <a:ext cx="9791704" cy="4059765"/>
        </p:xfrm>
        <a:graphic>
          <a:graphicData uri="http://schemas.openxmlformats.org/drawingml/2006/table">
            <a:tbl>
              <a:tblPr firstRow="1" firstCol="1">
                <a:tableStyleId>{21E4AEA4-8DFA-4A89-87EB-49C32662AFE0}</a:tableStyleId>
              </a:tblPr>
              <a:tblGrid>
                <a:gridCol w="753208">
                  <a:extLst>
                    <a:ext uri="{9D8B030D-6E8A-4147-A177-3AD203B41FA5}">
                      <a16:colId xmlns:a16="http://schemas.microsoft.com/office/drawing/2014/main" val="2042273477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1277993839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782928905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3712821433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3723624647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3955060197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2844236491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1612944189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1557168490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2003382562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2913372804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4167821629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3746143859"/>
                    </a:ext>
                  </a:extLst>
                </a:gridCol>
              </a:tblGrid>
              <a:tr h="270651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700386403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936234288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1643651072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089322206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4000059706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123039129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1876039468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961377228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3079611750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1296148639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537719686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296390481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1920659872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639601467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0.96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5117680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1224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D49C4-5605-444D-9A03-DEF0E7A42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1722941"/>
          </a:xfrm>
        </p:spPr>
        <p:txBody>
          <a:bodyPr/>
          <a:lstStyle/>
          <a:p>
            <a:r>
              <a:rPr lang="en-US" dirty="0"/>
              <a:t>Collection of Harry Potter chapters</a:t>
            </a:r>
          </a:p>
          <a:p>
            <a:r>
              <a:rPr lang="en-US" dirty="0"/>
              <a:t>5 books</a:t>
            </a:r>
          </a:p>
          <a:p>
            <a:r>
              <a:rPr lang="en-US" dirty="0"/>
              <a:t>130 </a:t>
            </a:r>
            <a:r>
              <a:rPr lang="en-US" dirty="0" err="1"/>
              <a:t>chaptes</a:t>
            </a:r>
            <a:endParaRPr lang="en-US" dirty="0"/>
          </a:p>
          <a:p>
            <a:r>
              <a:rPr lang="en-US" dirty="0"/>
              <a:t>PDF documents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A8F80D-3F2E-4077-8941-EA131123EEA8}"/>
              </a:ext>
            </a:extLst>
          </p:cNvPr>
          <p:cNvSpPr/>
          <p:nvPr/>
        </p:nvSpPr>
        <p:spPr>
          <a:xfrm>
            <a:off x="2231137" y="4459847"/>
            <a:ext cx="327871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i="1" dirty="0"/>
              <a:t>The boy who lived</a:t>
            </a:r>
          </a:p>
          <a:p>
            <a:pPr algn="just"/>
            <a:r>
              <a:rPr lang="en-US" i="1" dirty="0"/>
              <a:t>The book begins by introducing Mr. and Mrs. Dursley, and their baby son Dudley. They live on Privet Drive and try to act as normal as possible…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9514A9-FEC7-47A4-96E9-F8CA06DD77F4}"/>
              </a:ext>
            </a:extLst>
          </p:cNvPr>
          <p:cNvSpPr/>
          <p:nvPr/>
        </p:nvSpPr>
        <p:spPr>
          <a:xfrm>
            <a:off x="6682154" y="4423508"/>
            <a:ext cx="327871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i="1" dirty="0"/>
              <a:t>The Burrow</a:t>
            </a:r>
          </a:p>
          <a:p>
            <a:pPr algn="just"/>
            <a:r>
              <a:rPr lang="en-US" i="1" dirty="0"/>
              <a:t>Harry sees Ron leaning out "the back window of an old turquoise car, which was parked in midair" (3.2). Ron's twin elder brothers, Fred and George, are doing the driving…</a:t>
            </a:r>
          </a:p>
        </p:txBody>
      </p:sp>
    </p:spTree>
    <p:extLst>
      <p:ext uri="{BB962C8B-B14F-4D97-AF65-F5344CB8AC3E}">
        <p14:creationId xmlns:p14="http://schemas.microsoft.com/office/powerpoint/2010/main" val="3613938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PrePROCESSING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734BE3-25DD-468B-A61E-0BB179E942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08" t="57468" r="694" b="5070"/>
          <a:stretch/>
        </p:blipFill>
        <p:spPr>
          <a:xfrm>
            <a:off x="777426" y="3104050"/>
            <a:ext cx="10800742" cy="278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78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Lemmatization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93AD5-07F5-4E78-8CD2-9610678693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73" t="56728" r="834" b="5062"/>
          <a:stretch/>
        </p:blipFill>
        <p:spPr>
          <a:xfrm>
            <a:off x="630600" y="3010407"/>
            <a:ext cx="10930799" cy="288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62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CC278B-2104-4294-9F05-802A901697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69" t="57037" r="556" b="5926"/>
          <a:stretch/>
        </p:blipFill>
        <p:spPr>
          <a:xfrm>
            <a:off x="647382" y="3035299"/>
            <a:ext cx="10897235" cy="277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4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TF and IDF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A866FD-DD8F-4BEE-96B0-63992117EB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74" t="13086" r="75417" b="69581"/>
          <a:stretch/>
        </p:blipFill>
        <p:spPr>
          <a:xfrm>
            <a:off x="3594100" y="3272367"/>
            <a:ext cx="4188452" cy="210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299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 Frequency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DC3DD-406D-4582-99FB-47904A378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3" t="63889" b="9382"/>
          <a:stretch/>
        </p:blipFill>
        <p:spPr>
          <a:xfrm>
            <a:off x="203200" y="3369733"/>
            <a:ext cx="11785600" cy="1833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79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Inverse Document Frequency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22B732-3EA5-46A0-9F0B-F98793E04A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0" t="63704" r="65625" b="9877"/>
          <a:stretch/>
        </p:blipFill>
        <p:spPr>
          <a:xfrm>
            <a:off x="2895600" y="3175847"/>
            <a:ext cx="5526838" cy="261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559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TF-IDF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D64FBB-5F70-4F56-A056-39F0F3B9E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03" t="9074" r="67777" b="51667"/>
          <a:stretch/>
        </p:blipFill>
        <p:spPr>
          <a:xfrm>
            <a:off x="1996829" y="2696632"/>
            <a:ext cx="4006038" cy="33612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98A70E-70F5-4EC3-B431-C334ABF6C0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4" t="57839" r="84583" b="5803"/>
          <a:stretch/>
        </p:blipFill>
        <p:spPr>
          <a:xfrm>
            <a:off x="7476066" y="2696632"/>
            <a:ext cx="2010664" cy="340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265011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94</TotalTime>
  <Words>326</Words>
  <Application>Microsoft Office PowerPoint</Application>
  <PresentationFormat>Widescreen</PresentationFormat>
  <Paragraphs>219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Gill Sans MT</vt:lpstr>
      <vt:lpstr>Parcel</vt:lpstr>
      <vt:lpstr>Harry Potter Information Retrieval</vt:lpstr>
      <vt:lpstr>Dataset</vt:lpstr>
      <vt:lpstr>1. PrePROCESSING</vt:lpstr>
      <vt:lpstr>Lemmatization</vt:lpstr>
      <vt:lpstr>Stemming</vt:lpstr>
      <vt:lpstr>3. TF and IDF</vt:lpstr>
      <vt:lpstr>Term Frequency</vt:lpstr>
      <vt:lpstr>Inverse Document Frequency</vt:lpstr>
      <vt:lpstr>4. TF-IDF</vt:lpstr>
      <vt:lpstr>5. TF-IDF Visualization</vt:lpstr>
      <vt:lpstr>6. Vector Space</vt:lpstr>
      <vt:lpstr>7. Cosine Similarity</vt:lpstr>
      <vt:lpstr>Cosine Similarity Visualization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Harry Potter Information Retrieval</dc:title>
  <dc:creator>Lino Virgen</dc:creator>
  <cp:lastModifiedBy>Lino Virgen</cp:lastModifiedBy>
  <cp:revision>11</cp:revision>
  <dcterms:created xsi:type="dcterms:W3CDTF">2018-09-19T12:39:23Z</dcterms:created>
  <dcterms:modified xsi:type="dcterms:W3CDTF">2018-10-16T23:39:47Z</dcterms:modified>
</cp:coreProperties>
</file>

<file path=docProps/thumbnail.jpeg>
</file>